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812" r:id="rId4"/>
  </p:sldMasterIdLst>
  <p:notesMasterIdLst>
    <p:notesMasterId r:id="rId13"/>
  </p:notesMasterIdLst>
  <p:handoutMasterIdLst>
    <p:handoutMasterId r:id="rId14"/>
  </p:handoutMasterIdLst>
  <p:sldIdLst>
    <p:sldId id="262" r:id="rId5"/>
    <p:sldId id="261" r:id="rId6"/>
    <p:sldId id="268" r:id="rId7"/>
    <p:sldId id="272" r:id="rId8"/>
    <p:sldId id="265" r:id="rId9"/>
    <p:sldId id="270" r:id="rId10"/>
    <p:sldId id="271" r:id="rId11"/>
    <p:sldId id="267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87"/>
  </p:normalViewPr>
  <p:slideViewPr>
    <p:cSldViewPr snapToGrid="0" snapToObjects="1">
      <p:cViewPr>
        <p:scale>
          <a:sx n="100" d="100"/>
          <a:sy n="100" d="100"/>
        </p:scale>
        <p:origin x="852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4" d="100"/>
          <a:sy n="84" d="100"/>
        </p:scale>
        <p:origin x="243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BC40FD4-49E5-45F4-9F5F-D127674F3B6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7B86CE-7533-4591-A533-3B285CBFBD3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42818B-C764-43FB-9100-6BE58FDE1954}" type="datetimeFigureOut">
              <a:rPr lang="en-US" smtClean="0"/>
              <a:t>2/27/2020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97BB4A-C2FA-48DD-9F31-664DF2C9F78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40AB79-C081-43E8-B49C-BA9D38FCFCD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5F1E10-4074-4DC3-8E35-9146BD1FD8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8127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0BC4BE-0D73-E240-8B38-104FAC465A91}" type="datetimeFigureOut">
              <a:rPr lang="en-US" smtClean="0"/>
              <a:t>2/27/2020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8C15C5-0688-5345-99FC-721E08AD15D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85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C15C5-0688-5345-99FC-721E08AD15D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035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C15C5-0688-5345-99FC-721E08AD15D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627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C15C5-0688-5345-99FC-721E08AD15D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644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C15C5-0688-5345-99FC-721E08AD15D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207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C15C5-0688-5345-99FC-721E08AD15D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1110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C15C5-0688-5345-99FC-721E08AD15D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1260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C15C5-0688-5345-99FC-721E08AD15D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307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801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025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520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0075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4169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8357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3636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1757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67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650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74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965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688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6389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977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870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2/27/2020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381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2/27/2020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7670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  <p:sldLayoutId id="2147483826" r:id="rId14"/>
    <p:sldLayoutId id="2147483827" r:id="rId15"/>
    <p:sldLayoutId id="2147483828" r:id="rId16"/>
    <p:sldLayoutId id="214748382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accent1"/>
          </a:soli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20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8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6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jpeg"/><Relationship Id="rId7" Type="http://schemas.openxmlformats.org/officeDocument/2006/relationships/hyperlink" Target="https://emile-education.com/app-downloads/learn-with-emile-app-download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hyperlink" Target="https://www.emile-education.com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bacus, object, small, little&#10;&#10;Description automatically generated">
            <a:extLst>
              <a:ext uri="{FF2B5EF4-FFF2-40B4-BE49-F238E27FC236}">
                <a16:creationId xmlns:a16="http://schemas.microsoft.com/office/drawing/2014/main" id="{41CEEA57-052A-4A78-A7B9-37FFC6C9E53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080833-6B30-404E-B0FA-39D7DC4B16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1124" y="0"/>
            <a:ext cx="11251756" cy="6857990"/>
          </a:xfrm>
        </p:spPr>
        <p:txBody>
          <a:bodyPr anchor="ctr">
            <a:noAutofit/>
          </a:bodyPr>
          <a:lstStyle/>
          <a:p>
            <a:pPr algn="l"/>
            <a:r>
              <a:rPr lang="en-US" sz="8000" b="1" dirty="0"/>
              <a:t>The Multiplication Tables Check</a:t>
            </a:r>
            <a:br>
              <a:rPr lang="en-US" sz="11700" b="1" dirty="0"/>
            </a:br>
            <a:r>
              <a:rPr lang="en-US" sz="11700" dirty="0">
                <a:solidFill>
                  <a:schemeClr val="tx1"/>
                </a:solidFill>
              </a:rPr>
              <a:t>(MTC)</a:t>
            </a:r>
            <a:endParaRPr lang="en-US" sz="11700" b="1" dirty="0"/>
          </a:p>
        </p:txBody>
      </p:sp>
    </p:spTree>
    <p:extLst>
      <p:ext uri="{BB962C8B-B14F-4D97-AF65-F5344CB8AC3E}">
        <p14:creationId xmlns:p14="http://schemas.microsoft.com/office/powerpoint/2010/main" val="814101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6719E996-175C-4B1B-B3C6-899BCFE1DD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59" t="10960" r="4610" b="19315"/>
          <a:stretch/>
        </p:blipFill>
        <p:spPr>
          <a:xfrm>
            <a:off x="220081" y="242045"/>
            <a:ext cx="3595744" cy="19094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84F96F-B0BE-4E84-A401-8F8438058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6395" y="201167"/>
            <a:ext cx="8655605" cy="1390965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What is The </a:t>
            </a:r>
            <a:r>
              <a:rPr lang="en-US" dirty="0">
                <a:solidFill>
                  <a:schemeClr val="tx1"/>
                </a:solidFill>
              </a:rPr>
              <a:t>MTC?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CABBAB-5FB3-4625-A8FE-CA3A63D389E5}"/>
              </a:ext>
            </a:extLst>
          </p:cNvPr>
          <p:cNvSpPr txBox="1"/>
          <p:nvPr/>
        </p:nvSpPr>
        <p:spPr>
          <a:xfrm>
            <a:off x="4827494" y="1290918"/>
            <a:ext cx="6629400" cy="31393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It’s a new national test for Year 4 students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r>
              <a:rPr lang="en-GB" b="1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We’re not worried</a:t>
            </a:r>
            <a:r>
              <a:rPr lang="en-GB"/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Under the national curriculum primary school children are expected to know their 12 times tables by the end of Year 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So we’ve been preparing students to know their times tables by the end of Year 4 for quite some time now and are not concerned about the check at all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13" name="Picture 1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40F66942-8CE9-49B9-9489-690C28ABAF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081" y="3742913"/>
            <a:ext cx="4309562" cy="2873041"/>
          </a:xfrm>
          <a:prstGeom prst="rect">
            <a:avLst/>
          </a:prstGeom>
        </p:spPr>
      </p:pic>
      <p:pic>
        <p:nvPicPr>
          <p:cNvPr id="15" name="Picture 14" descr="A computer sitting on top of a table&#10;&#10;Description automatically generated">
            <a:extLst>
              <a:ext uri="{FF2B5EF4-FFF2-40B4-BE49-F238E27FC236}">
                <a16:creationId xmlns:a16="http://schemas.microsoft.com/office/drawing/2014/main" id="{C3015559-26E5-45AF-8FA6-BC6832E209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081" y="454115"/>
            <a:ext cx="4309563" cy="286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815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4F96F-B0BE-4E84-A401-8F8438058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6395" y="201168"/>
            <a:ext cx="8655605" cy="1316158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The </a:t>
            </a:r>
            <a:r>
              <a:rPr lang="en-US" dirty="0">
                <a:solidFill>
                  <a:schemeClr val="tx1"/>
                </a:solidFill>
              </a:rPr>
              <a:t>practicalities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CABBAB-5FB3-4625-A8FE-CA3A63D389E5}"/>
              </a:ext>
            </a:extLst>
          </p:cNvPr>
          <p:cNvSpPr txBox="1"/>
          <p:nvPr/>
        </p:nvSpPr>
        <p:spPr>
          <a:xfrm>
            <a:off x="4921624" y="1301521"/>
            <a:ext cx="6535270" cy="535531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b="1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The Check Itself</a:t>
            </a:r>
            <a:r>
              <a:rPr lang="en-GB" b="1" dirty="0"/>
              <a:t>.</a:t>
            </a:r>
            <a:r>
              <a:rPr lang="en-GB" dirty="0"/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Takes place in June</a:t>
            </a:r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Is done on a tablet or computer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Will take no longer than 5 minutes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There are 25 questions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Pupils have 6 seconds to answer each question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There’s no problem solving or division just simple “3 x 4 = ?” type questions 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results are for </a:t>
            </a:r>
            <a:r>
              <a:rPr lang="en-GB" b="1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Teachers</a:t>
            </a:r>
            <a:r>
              <a:rPr lang="en-GB" b="1" cap="all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 </a:t>
            </a:r>
            <a:endParaRPr lang="en-GB" b="1" cap="all">
              <a:ln w="3175" cmpd="sng">
                <a:noFill/>
              </a:ln>
              <a:solidFill>
                <a:schemeClr val="accent1"/>
              </a:solidFill>
              <a:effectLst>
                <a:glow rad="38100">
                  <a:prstClr val="black">
                    <a:lumMod val="65000"/>
                    <a:lumOff val="35000"/>
                    <a:alpha val="40000"/>
                  </a:prst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cap="all" dirty="0">
              <a:ln w="3175" cmpd="sng">
                <a:noFill/>
              </a:ln>
              <a:solidFill>
                <a:schemeClr val="accent1"/>
              </a:solidFill>
              <a:effectLst>
                <a:glow rad="38100">
                  <a:schemeClr val="bg1">
                    <a:lumMod val="65000"/>
                    <a:lumOff val="35000"/>
                    <a:alpha val="40000"/>
                  </a:scheme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There is </a:t>
            </a:r>
            <a:r>
              <a:rPr lang="en-GB" b="1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no pass or fail mark</a:t>
            </a:r>
            <a:endParaRPr lang="en-GB" b="1" cap="all">
              <a:ln w="3175" cmpd="sng">
                <a:noFill/>
              </a:ln>
              <a:solidFill>
                <a:schemeClr val="accent1"/>
              </a:solidFill>
              <a:effectLst>
                <a:glow rad="38100">
                  <a:prstClr val="black">
                    <a:lumMod val="65000"/>
                    <a:lumOff val="35000"/>
                    <a:alpha val="40000"/>
                  </a:prst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cap="all" dirty="0">
              <a:ln w="3175" cmpd="sng">
                <a:noFill/>
              </a:ln>
              <a:solidFill>
                <a:schemeClr val="accent1"/>
              </a:solidFill>
              <a:effectLst>
                <a:glow rad="38100">
                  <a:schemeClr val="bg1">
                    <a:lumMod val="65000"/>
                    <a:lumOff val="35000"/>
                    <a:alpha val="40000"/>
                  </a:scheme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Results are </a:t>
            </a:r>
            <a:r>
              <a:rPr lang="en-GB" b="1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not published</a:t>
            </a:r>
            <a:endParaRPr lang="en-GB" b="1" cap="all">
              <a:ln w="3175" cmpd="sng">
                <a:noFill/>
              </a:ln>
              <a:solidFill>
                <a:schemeClr val="accent1"/>
              </a:solidFill>
              <a:effectLst>
                <a:glow rad="38100">
                  <a:prstClr val="black">
                    <a:lumMod val="65000"/>
                    <a:lumOff val="35000"/>
                    <a:alpha val="40000"/>
                  </a:prst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 descr="A computer sitting on top of a table&#10;&#10;Description automatically generated">
            <a:extLst>
              <a:ext uri="{FF2B5EF4-FFF2-40B4-BE49-F238E27FC236}">
                <a16:creationId xmlns:a16="http://schemas.microsoft.com/office/drawing/2014/main" id="{D0CF9955-32C1-416E-AAD0-984BDD326D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93" y="454115"/>
            <a:ext cx="4309563" cy="2862322"/>
          </a:xfrm>
          <a:prstGeom prst="rect">
            <a:avLst/>
          </a:prstGeom>
        </p:spPr>
      </p:pic>
      <p:pic>
        <p:nvPicPr>
          <p:cNvPr id="5" name="Picture 4" descr="A person using a computer sitting on top of a table&#10;&#10;Description automatically generated">
            <a:extLst>
              <a:ext uri="{FF2B5EF4-FFF2-40B4-BE49-F238E27FC236}">
                <a16:creationId xmlns:a16="http://schemas.microsoft.com/office/drawing/2014/main" id="{ECADE825-4313-4F4D-96C4-4ACAB9E92C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893" y="3569385"/>
            <a:ext cx="4309563" cy="287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471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948CB-FB58-4A7C-91E6-817814FFB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Learn with Emile 2020-02-27 10-43-41">
            <a:hlinkClick r:id="" action="ppaction://media"/>
            <a:extLst>
              <a:ext uri="{FF2B5EF4-FFF2-40B4-BE49-F238E27FC236}">
                <a16:creationId xmlns:a16="http://schemas.microsoft.com/office/drawing/2014/main" id="{F021B2ED-2777-495C-847A-2F2C3F7E33F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750" y="206188"/>
            <a:ext cx="10970932" cy="6170562"/>
          </a:xfrm>
        </p:spPr>
      </p:pic>
    </p:spTree>
    <p:extLst>
      <p:ext uri="{BB962C8B-B14F-4D97-AF65-F5344CB8AC3E}">
        <p14:creationId xmlns:p14="http://schemas.microsoft.com/office/powerpoint/2010/main" val="271262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0B972-0B7A-40CD-9E79-07E8A87AB03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93377" y="573243"/>
            <a:ext cx="4716463" cy="939800"/>
          </a:xfrm>
        </p:spPr>
        <p:txBody>
          <a:bodyPr>
            <a:normAutofit/>
          </a:bodyPr>
          <a:lstStyle/>
          <a:p>
            <a:r>
              <a:rPr lang="en-US" b="1" dirty="0"/>
              <a:t>No </a:t>
            </a:r>
            <a:r>
              <a:rPr lang="en-US" dirty="0"/>
              <a:t>Stress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D38D03-DB15-4F38-B0D8-BB2AF911B64A}"/>
              </a:ext>
            </a:extLst>
          </p:cNvPr>
          <p:cNvSpPr txBox="1"/>
          <p:nvPr/>
        </p:nvSpPr>
        <p:spPr>
          <a:xfrm>
            <a:off x="381647" y="1508561"/>
            <a:ext cx="6718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Government has called it a “</a:t>
            </a:r>
            <a:r>
              <a:rPr lang="en-GB" b="1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check</a:t>
            </a:r>
            <a:r>
              <a:rPr lang="en-GB" dirty="0"/>
              <a:t>” rather than a “test” or “exam” for a reason.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We will endeavour not to draw students’ attention to the check so will be </a:t>
            </a:r>
            <a:r>
              <a:rPr lang="en-GB" b="1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not be referencing</a:t>
            </a:r>
            <a:r>
              <a:rPr lang="en-GB" dirty="0"/>
              <a:t> in class unduly.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Please be </a:t>
            </a:r>
            <a:r>
              <a:rPr lang="en-GB" b="1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supportive</a:t>
            </a:r>
            <a:r>
              <a:rPr lang="en-GB" dirty="0"/>
              <a:t> of this approach and refrain from talking about the checks at home.</a:t>
            </a:r>
            <a:endParaRPr lang="en-GB" b="1" cap="all" dirty="0">
              <a:ln w="3175" cmpd="sng">
                <a:noFill/>
              </a:ln>
              <a:solidFill>
                <a:schemeClr val="accent1"/>
              </a:solidFill>
              <a:effectLst>
                <a:glow rad="38100">
                  <a:schemeClr val="bg1">
                    <a:lumMod val="65000"/>
                    <a:lumOff val="35000"/>
                    <a:alpha val="40000"/>
                  </a:scheme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9" name="Picture 18" descr="A young girl standing next to a tree&#10;&#10;Description automatically generated">
            <a:extLst>
              <a:ext uri="{FF2B5EF4-FFF2-40B4-BE49-F238E27FC236}">
                <a16:creationId xmlns:a16="http://schemas.microsoft.com/office/drawing/2014/main" id="{1749B4B4-19F2-4C43-94DA-B54C08EF21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5031" y="0"/>
            <a:ext cx="45769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40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4F96F-B0BE-4E84-A401-8F8438058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0525" y="201168"/>
            <a:ext cx="7991475" cy="131615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How You Can Help </a:t>
            </a:r>
            <a:r>
              <a:rPr lang="en-US" b="1" dirty="0" err="1"/>
              <a:t>YouR</a:t>
            </a:r>
            <a:r>
              <a:rPr lang="en-US" b="1" dirty="0"/>
              <a:t> </a:t>
            </a:r>
            <a:r>
              <a:rPr lang="en-US" dirty="0">
                <a:solidFill>
                  <a:schemeClr val="tx1"/>
                </a:solidFill>
              </a:rPr>
              <a:t>Child?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CABBAB-5FB3-4625-A8FE-CA3A63D389E5}"/>
              </a:ext>
            </a:extLst>
          </p:cNvPr>
          <p:cNvSpPr txBox="1"/>
          <p:nvPr/>
        </p:nvSpPr>
        <p:spPr>
          <a:xfrm>
            <a:off x="4200525" y="1301521"/>
            <a:ext cx="7256369" cy="424731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b="1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Practise at Home</a:t>
            </a:r>
            <a:r>
              <a:rPr lang="en-GB" dirty="0"/>
              <a:t> </a:t>
            </a:r>
          </a:p>
          <a:p>
            <a:r>
              <a:rPr lang="en-GB" dirty="0"/>
              <a:t>We will of course continue to teach the full curriculum, and would love your continued support to </a:t>
            </a:r>
            <a:r>
              <a:rPr lang="en-GB" b="1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help practise </a:t>
            </a:r>
            <a:r>
              <a:rPr lang="en-GB" dirty="0"/>
              <a:t>the times tables with your children. </a:t>
            </a:r>
          </a:p>
          <a:p>
            <a:endParaRPr lang="en-GB" dirty="0"/>
          </a:p>
          <a:p>
            <a:r>
              <a:rPr lang="en-GB" dirty="0"/>
              <a:t>Some easy ways to do this include: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asking questions </a:t>
            </a:r>
            <a:r>
              <a:rPr lang="en-GB" dirty="0"/>
              <a:t>such as “What’s 7 x 8?”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reciting times tables by </a:t>
            </a:r>
            <a:r>
              <a:rPr lang="en-GB" b="1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Rote </a:t>
            </a:r>
            <a:r>
              <a:rPr lang="en-GB" dirty="0"/>
              <a:t>(4 times 1 is 4, 4 times 2 is 8, etc)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singing</a:t>
            </a:r>
            <a:r>
              <a:rPr lang="en-GB" dirty="0"/>
              <a:t> times tables songs (there are loads online)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using </a:t>
            </a:r>
            <a:r>
              <a:rPr lang="en-GB" b="1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apps and games </a:t>
            </a:r>
            <a:r>
              <a:rPr lang="en-GB" dirty="0"/>
              <a:t>(like Emile)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1028" name="Picture 4" descr="Question Mark Illustration">
            <a:extLst>
              <a:ext uri="{FF2B5EF4-FFF2-40B4-BE49-F238E27FC236}">
                <a16:creationId xmlns:a16="http://schemas.microsoft.com/office/drawing/2014/main" id="{F7E004DB-1C12-444D-8494-14F5C65A69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3" r="4027"/>
          <a:stretch/>
        </p:blipFill>
        <p:spPr bwMode="auto">
          <a:xfrm>
            <a:off x="336849" y="684571"/>
            <a:ext cx="3292175" cy="2203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518D07-7CC2-4EDE-B3F9-CA79D3BC95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18"/>
          <a:stretch/>
        </p:blipFill>
        <p:spPr>
          <a:xfrm>
            <a:off x="336850" y="3105150"/>
            <a:ext cx="3292175" cy="323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297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0B972-0B7A-40CD-9E79-07E8A87AB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4716462" cy="939501"/>
          </a:xfrm>
        </p:spPr>
        <p:txBody>
          <a:bodyPr>
            <a:normAutofit/>
          </a:bodyPr>
          <a:lstStyle/>
          <a:p>
            <a:r>
              <a:rPr lang="en-US" b="1" dirty="0">
                <a:hlinkClick r:id="rId4"/>
              </a:rPr>
              <a:t>Emile</a:t>
            </a:r>
            <a:endParaRPr lang="en-US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7EE51AF-124C-4480-A4EA-7C1E9F8CC8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48757540-E5B7-47A6-BD81-8B54DAF689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85061" y="160868"/>
            <a:ext cx="1846073" cy="27788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78658E-D30A-4C0D-979A-24294C06B6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3536" y="174851"/>
            <a:ext cx="5767598" cy="3227215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6C0983F6-1C8E-4D0F-98C9-3667AD6E7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7" y="4071410"/>
            <a:ext cx="1898121" cy="264451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19983F-CB8B-4D5C-AD14-8697AF0182A9}"/>
              </a:ext>
            </a:extLst>
          </p:cNvPr>
          <p:cNvSpPr/>
          <p:nvPr/>
        </p:nvSpPr>
        <p:spPr>
          <a:xfrm>
            <a:off x="7808230" y="2571749"/>
            <a:ext cx="4219925" cy="414417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762CCA-BAF3-468F-B661-233D899C9F4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918"/>
          <a:stretch/>
        </p:blipFill>
        <p:spPr>
          <a:xfrm>
            <a:off x="7891892" y="2647950"/>
            <a:ext cx="4136263" cy="40679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BD38D03-DB15-4F38-B0D8-BB2AF911B64A}"/>
              </a:ext>
            </a:extLst>
          </p:cNvPr>
          <p:cNvSpPr txBox="1"/>
          <p:nvPr/>
        </p:nvSpPr>
        <p:spPr>
          <a:xfrm>
            <a:off x="306007" y="1508561"/>
            <a:ext cx="5551868" cy="424731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We have signed up for </a:t>
            </a:r>
            <a:r>
              <a:rPr lang="en-GB" b="1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FREE</a:t>
            </a:r>
            <a:r>
              <a:rPr lang="en-GB" dirty="0"/>
              <a:t> access to an app that mimics the check, called “</a:t>
            </a:r>
            <a:r>
              <a:rPr lang="en-GB" b="1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Learn with Emile</a:t>
            </a:r>
            <a:r>
              <a:rPr lang="en-GB" dirty="0"/>
              <a:t>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Your child’s </a:t>
            </a:r>
            <a:r>
              <a:rPr lang="en-GB" b="1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username</a:t>
            </a:r>
            <a:r>
              <a:rPr lang="en-GB" b="1" dirty="0"/>
              <a:t> </a:t>
            </a:r>
            <a:r>
              <a:rPr lang="en-GB" dirty="0"/>
              <a:t>and</a:t>
            </a:r>
            <a:r>
              <a:rPr lang="en-GB" b="1" dirty="0"/>
              <a:t> </a:t>
            </a:r>
            <a:r>
              <a:rPr lang="en-GB" b="1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password</a:t>
            </a:r>
            <a:r>
              <a:rPr lang="en-GB" dirty="0"/>
              <a:t> will be sent 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This app features not only the check but a number of games and activities that will help your child learn and understand times tables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app can be downloaded from the Apple Store, Google Play Store, Kindle/Amazon Store or Microsoft Store for </a:t>
            </a:r>
            <a:r>
              <a:rPr lang="en-GB" b="1" u="sng" dirty="0"/>
              <a:t>FREE</a:t>
            </a:r>
            <a:r>
              <a:rPr lang="en-GB" dirty="0"/>
              <a:t> and is called “</a:t>
            </a:r>
            <a:r>
              <a:rPr lang="en-GB" b="1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Learn with Emile</a:t>
            </a:r>
            <a:r>
              <a:rPr lang="en-GB" dirty="0"/>
              <a:t>” </a:t>
            </a:r>
            <a:endParaRPr lang="en-GB" b="1" cap="all" dirty="0">
              <a:ln w="3175" cmpd="sng">
                <a:noFill/>
              </a:ln>
              <a:solidFill>
                <a:schemeClr val="accent1"/>
              </a:solidFill>
              <a:effectLst>
                <a:glow rad="38100">
                  <a:schemeClr val="bg1">
                    <a:lumMod val="65000"/>
                    <a:lumOff val="35000"/>
                    <a:alpha val="40000"/>
                  </a:scheme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A87BF1-888B-4CED-89AB-84D72044280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1" r="74045"/>
          <a:stretch/>
        </p:blipFill>
        <p:spPr>
          <a:xfrm>
            <a:off x="6256867" y="3455934"/>
            <a:ext cx="1548384" cy="325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729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woman, girl, people&#10;&#10;Description automatically generated">
            <a:extLst>
              <a:ext uri="{FF2B5EF4-FFF2-40B4-BE49-F238E27FC236}">
                <a16:creationId xmlns:a16="http://schemas.microsoft.com/office/drawing/2014/main" id="{AFDAFAA9-6140-44CA-8C0B-62EA150CAC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0000"/>
          </a:blip>
          <a:srcRect t="19239" b="313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080833-6B30-404E-B0FA-39D7DC4B16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>
            <a:noAutofit/>
          </a:bodyPr>
          <a:lstStyle/>
          <a:p>
            <a:pPr algn="l"/>
            <a:r>
              <a:rPr lang="en-US" sz="11700" b="1" dirty="0"/>
              <a:t>Thank </a:t>
            </a:r>
            <a:br>
              <a:rPr lang="en-US" sz="11700" b="1" dirty="0"/>
            </a:br>
            <a:r>
              <a:rPr lang="en-US" sz="11700" dirty="0"/>
              <a:t>You </a:t>
            </a:r>
            <a:endParaRPr lang="en-US" sz="11700" dirty="0">
              <a:solidFill>
                <a:schemeClr val="tx1"/>
              </a:solidFill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D49C5163-C20C-4544-B7B1-4C17B8DBE1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>
            <a:normAutofit/>
          </a:bodyPr>
          <a:lstStyle/>
          <a:p>
            <a:pPr algn="l"/>
            <a:r>
              <a:rPr lang="en-US" sz="4400" dirty="0"/>
              <a:t>for your continued support</a:t>
            </a:r>
          </a:p>
        </p:txBody>
      </p:sp>
    </p:spTree>
    <p:extLst>
      <p:ext uri="{BB962C8B-B14F-4D97-AF65-F5344CB8AC3E}">
        <p14:creationId xmlns:p14="http://schemas.microsoft.com/office/powerpoint/2010/main" val="53806194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5AD0B8"/>
      </a:accent1>
      <a:accent2>
        <a:srgbClr val="47BB7E"/>
      </a:accent2>
      <a:accent3>
        <a:srgbClr val="96CD4B"/>
      </a:accent3>
      <a:accent4>
        <a:srgbClr val="61C7DD"/>
      </a:accent4>
      <a:accent5>
        <a:srgbClr val="2495CF"/>
      </a:accent5>
      <a:accent6>
        <a:srgbClr val="5A74D1"/>
      </a:accent6>
      <a:hlink>
        <a:srgbClr val="72CEBB"/>
      </a:hlink>
      <a:folHlink>
        <a:srgbClr val="98E6D6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2e7093a8-2777-4172-8000-a8b1f6aa429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D0130772A5EDD478037AD83B01C7056" ma:contentTypeVersion="13" ma:contentTypeDescription="Create a new document." ma:contentTypeScope="" ma:versionID="c5c6046ebfe4937bb516f7de64379983">
  <xsd:schema xmlns:xsd="http://www.w3.org/2001/XMLSchema" xmlns:xs="http://www.w3.org/2001/XMLSchema" xmlns:p="http://schemas.microsoft.com/office/2006/metadata/properties" xmlns:ns3="2e7093a8-2777-4172-8000-a8b1f6aa4293" xmlns:ns4="938f5ce4-a2a3-40e9-a943-26739aeb5674" targetNamespace="http://schemas.microsoft.com/office/2006/metadata/properties" ma:root="true" ma:fieldsID="4e033224121beae232cdc29dbe55e2ee" ns3:_="" ns4:_="">
    <xsd:import namespace="2e7093a8-2777-4172-8000-a8b1f6aa4293"/>
    <xsd:import namespace="938f5ce4-a2a3-40e9-a943-26739aeb567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7093a8-2777-4172-8000-a8b1f6aa42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8f5ce4-a2a3-40e9-a943-26739aeb567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11B8520-39D0-4E39-88E2-3CE8E9A6E44A}">
  <ds:schemaRefs>
    <ds:schemaRef ds:uri="http://schemas.microsoft.com/office/2006/metadata/properties"/>
    <ds:schemaRef ds:uri="http://schemas.microsoft.com/office/2006/documentManagement/types"/>
    <ds:schemaRef ds:uri="938f5ce4-a2a3-40e9-a943-26739aeb5674"/>
    <ds:schemaRef ds:uri="http://purl.org/dc/terms/"/>
    <ds:schemaRef ds:uri="http://purl.org/dc/elements/1.1/"/>
    <ds:schemaRef ds:uri="2e7093a8-2777-4172-8000-a8b1f6aa4293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F017D31-E675-491F-B600-F06278E25DA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5E59B4D-35C3-42C7-A5E1-FCC4CB21C0C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e7093a8-2777-4172-8000-a8b1f6aa4293"/>
    <ds:schemaRef ds:uri="938f5ce4-a2a3-40e9-a943-26739aeb567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School design</Template>
  <TotalTime>0</TotalTime>
  <Words>399</Words>
  <Application>Microsoft Office PowerPoint</Application>
  <PresentationFormat>Widescreen</PresentationFormat>
  <Paragraphs>63</Paragraphs>
  <Slides>8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Century Gothic</vt:lpstr>
      <vt:lpstr>Mesh</vt:lpstr>
      <vt:lpstr>The Multiplication Tables Check (MTC)</vt:lpstr>
      <vt:lpstr>What is The MTC?</vt:lpstr>
      <vt:lpstr>The practicalities</vt:lpstr>
      <vt:lpstr>PowerPoint Presentation</vt:lpstr>
      <vt:lpstr>No Stress</vt:lpstr>
      <vt:lpstr>How You Can Help YouR Child?</vt:lpstr>
      <vt:lpstr>Emile</vt:lpstr>
      <vt:lpstr>Thank  You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Multiplication Tables Check (MTC)</dc:title>
  <dc:creator/>
  <cp:lastModifiedBy/>
  <cp:revision>1</cp:revision>
  <dcterms:created xsi:type="dcterms:W3CDTF">2020-02-27T09:07:02Z</dcterms:created>
  <dcterms:modified xsi:type="dcterms:W3CDTF">2020-02-27T11:33:45Z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0x0101005D0130772A5EDD478037AD83B01C7056</vt:lpwstr>
  </property>
</Properties>
</file>